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3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571C-C1F7-47A1-B1F0-516596BB3C82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2C164-5B1B-47F0-8592-91C8C49E4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571C-C1F7-47A1-B1F0-516596BB3C82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2C164-5B1B-47F0-8592-91C8C49E4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571C-C1F7-47A1-B1F0-516596BB3C82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2C164-5B1B-47F0-8592-91C8C49E4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571C-C1F7-47A1-B1F0-516596BB3C82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2C164-5B1B-47F0-8592-91C8C49E4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571C-C1F7-47A1-B1F0-516596BB3C82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2C164-5B1B-47F0-8592-91C8C49E4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571C-C1F7-47A1-B1F0-516596BB3C82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2C164-5B1B-47F0-8592-91C8C49E4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571C-C1F7-47A1-B1F0-516596BB3C82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2C164-5B1B-47F0-8592-91C8C49E4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571C-C1F7-47A1-B1F0-516596BB3C82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2C164-5B1B-47F0-8592-91C8C49E4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571C-C1F7-47A1-B1F0-516596BB3C82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2C164-5B1B-47F0-8592-91C8C49E4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571C-C1F7-47A1-B1F0-516596BB3C82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2C164-5B1B-47F0-8592-91C8C49E4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571C-C1F7-47A1-B1F0-516596BB3C82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2C164-5B1B-47F0-8592-91C8C49E4C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8571C-C1F7-47A1-B1F0-516596BB3C82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2C164-5B1B-47F0-8592-91C8C49E4C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celebs101.com/gallery/Kim_Kardashian/179506/23755_kim_kardashian_sex_tape_10_122_94l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895600"/>
            <a:ext cx="1389017" cy="1676400"/>
          </a:xfrm>
          <a:prstGeom prst="rect">
            <a:avLst/>
          </a:prstGeom>
          <a:noFill/>
        </p:spPr>
      </p:pic>
      <p:pic>
        <p:nvPicPr>
          <p:cNvPr id="3076" name="Picture 4" descr="http://02.edu-cdn.com/files/79501_79600/79570/file_795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767853"/>
            <a:ext cx="1752600" cy="1804148"/>
          </a:xfrm>
          <a:prstGeom prst="rect">
            <a:avLst/>
          </a:prstGeom>
          <a:noFill/>
        </p:spPr>
      </p:pic>
      <p:pic>
        <p:nvPicPr>
          <p:cNvPr id="3078" name="Picture 6" descr="http://upload.wikimedia.org/wikipedia/en/thumb/7/7f/1pattersonhs.jpg/400px-1pattersonh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792186"/>
            <a:ext cx="2057400" cy="185601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600" y="4648200"/>
            <a:ext cx="2209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“Kim </a:t>
            </a:r>
            <a:r>
              <a:rPr lang="en-US" sz="2400" dirty="0" err="1" smtClean="0"/>
              <a:t>Kardashian</a:t>
            </a:r>
            <a:r>
              <a:rPr lang="en-US" sz="2400" dirty="0" smtClean="0"/>
              <a:t> sex tape leaked on the web”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0" y="4724400"/>
            <a:ext cx="274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“White students outscore minority students on </a:t>
            </a:r>
            <a:r>
              <a:rPr lang="en-US" sz="2400" dirty="0" smtClean="0"/>
              <a:t>all state tests”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172200" y="4724400"/>
            <a:ext cx="259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“20% of freshm</a:t>
            </a:r>
            <a:r>
              <a:rPr lang="en-US" sz="2400" dirty="0" smtClean="0"/>
              <a:t>an girls at Patterson currently pregnant”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152400"/>
            <a:ext cx="7924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Do-Now</a:t>
            </a:r>
          </a:p>
          <a:p>
            <a:r>
              <a:rPr lang="en-US" sz="2400" dirty="0" smtClean="0"/>
              <a:t>Im</a:t>
            </a:r>
            <a:r>
              <a:rPr lang="en-US" sz="2400" dirty="0" smtClean="0"/>
              <a:t>agine the following three stories were to appear in the Patterson Press (our school newspaper).  For each article, answer the following 2 questions: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Would you re</a:t>
            </a:r>
            <a:r>
              <a:rPr lang="en-US" sz="2400" dirty="0" smtClean="0"/>
              <a:t>a</a:t>
            </a:r>
            <a:r>
              <a:rPr lang="en-US" sz="2400" dirty="0" smtClean="0"/>
              <a:t>d this </a:t>
            </a:r>
            <a:r>
              <a:rPr lang="en-US" sz="2400" dirty="0" smtClean="0"/>
              <a:t>article?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Should this </a:t>
            </a:r>
            <a:r>
              <a:rPr lang="en-US" sz="2400" dirty="0" smtClean="0"/>
              <a:t>article be published in a school newspaper?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Would you run this story?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latin typeface="Aharoni" pitchFamily="2" charset="-79"/>
                <a:cs typeface="Aharoni" pitchFamily="2" charset="-79"/>
              </a:rPr>
              <a:t>Im</a:t>
            </a:r>
            <a:r>
              <a:rPr lang="en-US" b="1" dirty="0" smtClean="0">
                <a:latin typeface="Aharoni" pitchFamily="2" charset="-79"/>
                <a:cs typeface="Aharoni" pitchFamily="2" charset="-79"/>
              </a:rPr>
              <a:t>agine you are now the editors of the Patterson Press.  Would you run the following stories in the paper?</a:t>
            </a:r>
          </a:p>
          <a:p>
            <a:pPr>
              <a:buNone/>
            </a:pPr>
            <a:endParaRPr lang="en-US" dirty="0">
              <a:latin typeface="Aharoni" pitchFamily="2" charset="-79"/>
              <a:cs typeface="Aharoni" pitchFamily="2" charset="-79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smtClean="0"/>
              <a:t>an</a:t>
            </a:r>
            <a:r>
              <a:rPr lang="en-US" dirty="0" smtClean="0"/>
              <a:t> article th</a:t>
            </a:r>
            <a:r>
              <a:rPr lang="en-US" dirty="0" smtClean="0"/>
              <a:t>at </a:t>
            </a:r>
            <a:r>
              <a:rPr lang="en-US" dirty="0" smtClean="0"/>
              <a:t>analyzes the "N-word" by defining it as a derogatory term when ending in "</a:t>
            </a:r>
            <a:r>
              <a:rPr lang="en-US" dirty="0" err="1" smtClean="0"/>
              <a:t>er</a:t>
            </a:r>
            <a:r>
              <a:rPr lang="en-US" dirty="0" smtClean="0"/>
              <a:t>," but becomes a friendly name when ending in "a." </a:t>
            </a:r>
            <a:endParaRPr lang="en-US" dirty="0" smtClean="0">
              <a:latin typeface="Aharoni" pitchFamily="2" charset="-79"/>
              <a:cs typeface="Aharoni" pitchFamily="2" charset="-79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smtClean="0"/>
              <a:t>an article that debates whether immigrants should receive free lunch at school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>
                <a:latin typeface="Aharoni" pitchFamily="2" charset="-79"/>
                <a:cs typeface="Aharoni" pitchFamily="2" charset="-79"/>
              </a:rPr>
              <a:t>Choose </a:t>
            </a:r>
            <a:r>
              <a:rPr lang="en-US" sz="2800" b="1" u="sng" dirty="0" smtClean="0">
                <a:latin typeface="Aharoni" pitchFamily="2" charset="-79"/>
                <a:cs typeface="Aharoni" pitchFamily="2" charset="-79"/>
              </a:rPr>
              <a:t>one</a:t>
            </a:r>
            <a:r>
              <a:rPr lang="en-US" sz="2800" b="1" dirty="0" smtClean="0">
                <a:latin typeface="Aharoni" pitchFamily="2" charset="-79"/>
                <a:cs typeface="Aharoni" pitchFamily="2" charset="-79"/>
              </a:rPr>
              <a:t> of the </a:t>
            </a:r>
            <a:r>
              <a:rPr lang="en-US" sz="2800" b="1" dirty="0" smtClean="0">
                <a:latin typeface="Aharoni" pitchFamily="2" charset="-79"/>
                <a:cs typeface="Aharoni" pitchFamily="2" charset="-79"/>
              </a:rPr>
              <a:t>articles to read, write your responses, then share with a partner. </a:t>
            </a:r>
            <a:endParaRPr lang="en-US" sz="28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Wh</a:t>
            </a:r>
            <a:r>
              <a:rPr lang="en-US" b="1" dirty="0" smtClean="0">
                <a:latin typeface="Aharoni" pitchFamily="2" charset="-79"/>
                <a:cs typeface="Aharoni" pitchFamily="2" charset="-79"/>
              </a:rPr>
              <a:t>at was the controversial issue with the article(s)?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Aharoni" pitchFamily="2" charset="-79"/>
                <a:cs typeface="Aharoni" pitchFamily="2" charset="-79"/>
              </a:rPr>
              <a:t>Wh</a:t>
            </a:r>
            <a:r>
              <a:rPr lang="en-US" b="1" dirty="0" smtClean="0">
                <a:latin typeface="Aharoni" pitchFamily="2" charset="-79"/>
                <a:cs typeface="Aharoni" pitchFamily="2" charset="-79"/>
              </a:rPr>
              <a:t>at happened because the school ran the article?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Aharoni" pitchFamily="2" charset="-79"/>
                <a:cs typeface="Aharoni" pitchFamily="2" charset="-79"/>
              </a:rPr>
              <a:t>Wh</a:t>
            </a:r>
            <a:r>
              <a:rPr lang="en-US" b="1" dirty="0" smtClean="0">
                <a:latin typeface="Aharoni" pitchFamily="2" charset="-79"/>
                <a:cs typeface="Aharoni" pitchFamily="2" charset="-79"/>
              </a:rPr>
              <a:t>at might happen if an article like this was published at Patterson?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Aharoni" pitchFamily="2" charset="-79"/>
                <a:cs typeface="Aharoni" pitchFamily="2" charset="-79"/>
              </a:rPr>
              <a:t>As the editor of the Patterson Press, would you publish this article?  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Written assessment: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 </a:t>
            </a:r>
            <a:r>
              <a:rPr lang="en-US" dirty="0"/>
              <a:t>a complete </a:t>
            </a:r>
            <a:r>
              <a:rPr lang="en-US" dirty="0" smtClean="0"/>
              <a:t>paragraph (5-7 sentences), </a:t>
            </a:r>
            <a:r>
              <a:rPr lang="en-US" dirty="0"/>
              <a:t>answer the following questions:</a:t>
            </a:r>
          </a:p>
          <a:p>
            <a:r>
              <a:rPr lang="en-US" dirty="0"/>
              <a:t>Describe the events and outcome of the Supreme Court case Hazelwood v. </a:t>
            </a:r>
            <a:r>
              <a:rPr lang="en-US" dirty="0" err="1" smtClean="0"/>
              <a:t>Kuhlmeier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</a:t>
            </a:r>
            <a:r>
              <a:rPr lang="en-US" dirty="0"/>
              <a:t>your opinion, should students be able to read and access controversial topics in a school newspaper? Explain your reasoning.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</a:t>
            </a:r>
            <a:r>
              <a:rPr lang="en-US" dirty="0" smtClean="0"/>
              <a:t>ay’s 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Students will be </a:t>
            </a:r>
            <a:r>
              <a:rPr lang="en-US" dirty="0" smtClean="0"/>
              <a:t>able to analyze the flexibility of the first amendment in by…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Reviewing the 5 freedoms of the first </a:t>
            </a:r>
            <a:r>
              <a:rPr lang="en-US" dirty="0" smtClean="0"/>
              <a:t>amendment and taking an opinion on censorship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T</a:t>
            </a:r>
            <a:r>
              <a:rPr lang="en-US" dirty="0" smtClean="0"/>
              <a:t>aking notes on </a:t>
            </a:r>
            <a:r>
              <a:rPr lang="en-US" b="1" i="1" dirty="0" smtClean="0"/>
              <a:t>Hazelwood v. </a:t>
            </a:r>
            <a:r>
              <a:rPr lang="en-US" b="1" i="1" dirty="0" err="1" smtClean="0"/>
              <a:t>Kuhlmeier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Becoming editors of </a:t>
            </a:r>
            <a:r>
              <a:rPr lang="en-US" dirty="0" smtClean="0"/>
              <a:t>a school newspaper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Completing </a:t>
            </a:r>
            <a:r>
              <a:rPr lang="en-US" dirty="0" smtClean="0"/>
              <a:t>a free write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T</a:t>
            </a:r>
            <a:r>
              <a:rPr lang="en-US" dirty="0" smtClean="0"/>
              <a:t>aking an exit ticket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Review: wh</a:t>
            </a:r>
            <a:r>
              <a:rPr lang="en-US" dirty="0" smtClean="0"/>
              <a:t>at are the freedoms protected by the First amendment?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1992035" cy="30607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2057400" y="1752600"/>
            <a:ext cx="1900274" cy="189648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371600"/>
            <a:ext cx="3454400" cy="25908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3505200"/>
            <a:ext cx="2022467" cy="2710964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 cstate="print">
            <a:grayscl/>
          </a:blip>
          <a:srcRect/>
          <a:stretch>
            <a:fillRect/>
          </a:stretch>
        </p:blipFill>
        <p:spPr bwMode="auto">
          <a:xfrm>
            <a:off x="5334000" y="3962400"/>
            <a:ext cx="3472351" cy="23622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026" name="Picture 2" descr="http://theplanetd.com/images/censorship-Internet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09800" y="1752600"/>
            <a:ext cx="1826454" cy="1590676"/>
          </a:xfrm>
          <a:prstGeom prst="rect">
            <a:avLst/>
          </a:prstGeom>
          <a:noFill/>
        </p:spPr>
      </p:pic>
      <p:pic>
        <p:nvPicPr>
          <p:cNvPr id="12" name="Picture 2" descr="http://theplanetd.com/images/censorship-Internet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29200" y="1600200"/>
            <a:ext cx="2514600" cy="21899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 descr="http://www.annaraccoon.com/wp-content/uploads/2009/06/censorship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457200"/>
            <a:ext cx="3886200" cy="54548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http://www.amoeba.com/dynamic-images/blog/censorship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28600"/>
            <a:ext cx="4648200" cy="60194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http://www.psychologytoday.com/files/u63/-Advisory---Explicit-Lyrics-Poster-C100318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533400"/>
            <a:ext cx="6934200" cy="49232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fartashphoto.files.wordpress.com/2010/10/431_censorshi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4419600" cy="6248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91000" y="885393"/>
            <a:ext cx="4648200" cy="5515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300"/>
              </a:spcAft>
            </a:pPr>
            <a:r>
              <a:rPr lang="en-US" sz="3200" dirty="0"/>
              <a:t>c</a:t>
            </a:r>
            <a:r>
              <a:rPr lang="en-US" sz="3200" dirty="0" smtClean="0"/>
              <a:t>ensorship is the</a:t>
            </a:r>
          </a:p>
          <a:p>
            <a:pPr algn="r">
              <a:spcAft>
                <a:spcPts val="300"/>
              </a:spcAft>
            </a:pPr>
            <a:r>
              <a:rPr lang="en-US" sz="3200" dirty="0"/>
              <a:t>s</a:t>
            </a:r>
            <a:r>
              <a:rPr lang="en-US" sz="3200" dirty="0" smtClean="0"/>
              <a:t>uppression of </a:t>
            </a:r>
          </a:p>
          <a:p>
            <a:pPr algn="r">
              <a:spcAft>
                <a:spcPts val="300"/>
              </a:spcAft>
            </a:pPr>
            <a:r>
              <a:rPr lang="en-US" sz="3200" dirty="0"/>
              <a:t>s</a:t>
            </a:r>
            <a:r>
              <a:rPr lang="en-US" sz="3200" dirty="0" smtClean="0"/>
              <a:t>peech of deletion of</a:t>
            </a:r>
          </a:p>
          <a:p>
            <a:pPr algn="r">
              <a:spcAft>
                <a:spcPts val="300"/>
              </a:spcAft>
            </a:pPr>
            <a:r>
              <a:rPr lang="en-US" sz="3200" dirty="0"/>
              <a:t>c</a:t>
            </a:r>
            <a:r>
              <a:rPr lang="en-US" sz="3200" dirty="0" smtClean="0"/>
              <a:t>ommunicative material</a:t>
            </a:r>
          </a:p>
          <a:p>
            <a:pPr algn="r">
              <a:spcAft>
                <a:spcPts val="300"/>
              </a:spcAft>
            </a:pPr>
            <a:r>
              <a:rPr lang="en-US" sz="3200" dirty="0"/>
              <a:t>w</a:t>
            </a:r>
            <a:r>
              <a:rPr lang="en-US" sz="3200" dirty="0" smtClean="0"/>
              <a:t>hich may be considered</a:t>
            </a:r>
          </a:p>
          <a:p>
            <a:pPr algn="r">
              <a:spcAft>
                <a:spcPts val="300"/>
              </a:spcAft>
            </a:pPr>
            <a:r>
              <a:rPr lang="en-US" sz="3200" dirty="0"/>
              <a:t>o</a:t>
            </a:r>
            <a:r>
              <a:rPr lang="en-US" sz="3200" dirty="0" smtClean="0"/>
              <a:t>bjectionable, harmful,</a:t>
            </a:r>
          </a:p>
          <a:p>
            <a:pPr algn="r">
              <a:spcAft>
                <a:spcPts val="300"/>
              </a:spcAft>
            </a:pPr>
            <a:r>
              <a:rPr lang="en-US" sz="3200" dirty="0" smtClean="0"/>
              <a:t>sensitive, or inconvenient</a:t>
            </a:r>
          </a:p>
          <a:p>
            <a:pPr algn="r">
              <a:spcAft>
                <a:spcPts val="300"/>
              </a:spcAft>
            </a:pPr>
            <a:r>
              <a:rPr lang="en-US" sz="3200" dirty="0"/>
              <a:t>t</a:t>
            </a:r>
            <a:r>
              <a:rPr lang="en-US" sz="3200" dirty="0" smtClean="0"/>
              <a:t>o the government or</a:t>
            </a:r>
          </a:p>
          <a:p>
            <a:pPr algn="r">
              <a:spcAft>
                <a:spcPts val="300"/>
              </a:spcAft>
            </a:pPr>
            <a:r>
              <a:rPr lang="en-US" sz="3200" dirty="0"/>
              <a:t>m</a:t>
            </a:r>
            <a:r>
              <a:rPr lang="en-US" sz="3200" dirty="0" smtClean="0"/>
              <a:t>edia organizations as </a:t>
            </a:r>
          </a:p>
          <a:p>
            <a:pPr algn="r">
              <a:spcAft>
                <a:spcPts val="300"/>
              </a:spcAft>
            </a:pPr>
            <a:r>
              <a:rPr lang="en-US" sz="3200" dirty="0"/>
              <a:t>d</a:t>
            </a:r>
            <a:r>
              <a:rPr lang="en-US" sz="3200" dirty="0" smtClean="0"/>
              <a:t>etermined by a censor.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http://www2.maxwell.syr.edu/plegal/scales/haze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8001000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228600"/>
          <a:ext cx="8534399" cy="6136105"/>
        </p:xfrm>
        <a:graphic>
          <a:graphicData uri="http://schemas.openxmlformats.org/drawingml/2006/table">
            <a:tbl>
              <a:tblPr/>
              <a:tblGrid>
                <a:gridCol w="2571465"/>
                <a:gridCol w="5962934"/>
              </a:tblGrid>
              <a:tr h="1447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haroni" pitchFamily="2" charset="-79"/>
                          <a:ea typeface="Times New Roman"/>
                          <a:cs typeface="Aharoni" pitchFamily="2" charset="-79"/>
                        </a:rPr>
                        <a:t>What </a:t>
                      </a:r>
                      <a:r>
                        <a:rPr lang="en-US" sz="1600" b="1" u="sng" dirty="0">
                          <a:latin typeface="Aharoni" pitchFamily="2" charset="-79"/>
                          <a:ea typeface="Times New Roman"/>
                          <a:cs typeface="Aharoni" pitchFamily="2" charset="-79"/>
                        </a:rPr>
                        <a:t>events</a:t>
                      </a:r>
                      <a:r>
                        <a:rPr lang="en-US" sz="1600" dirty="0">
                          <a:latin typeface="Aharoni" pitchFamily="2" charset="-79"/>
                          <a:ea typeface="Times New Roman"/>
                          <a:cs typeface="Aharoni" pitchFamily="2" charset="-79"/>
                        </a:rPr>
                        <a:t> led to the case being brought to the Supreme Court?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Aharoni" pitchFamily="2" charset="-79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haroni" pitchFamily="2" charset="-79"/>
                          <a:ea typeface="Times New Roman"/>
                          <a:cs typeface="Aharoni" pitchFamily="2" charset="-79"/>
                        </a:rPr>
                        <a:t>What </a:t>
                      </a:r>
                      <a:r>
                        <a:rPr lang="en-US" sz="1600" b="1" u="sng" dirty="0">
                          <a:latin typeface="Aharoni" pitchFamily="2" charset="-79"/>
                          <a:ea typeface="Times New Roman"/>
                          <a:cs typeface="Aharoni" pitchFamily="2" charset="-79"/>
                        </a:rPr>
                        <a:t>amendment</a:t>
                      </a:r>
                      <a:r>
                        <a:rPr lang="en-US" sz="1600" u="sng" dirty="0">
                          <a:latin typeface="Aharoni" pitchFamily="2" charset="-79"/>
                          <a:ea typeface="Times New Roman"/>
                          <a:cs typeface="Aharoni" pitchFamily="2" charset="-79"/>
                        </a:rPr>
                        <a:t> </a:t>
                      </a:r>
                      <a:r>
                        <a:rPr lang="en-US" sz="1600" dirty="0">
                          <a:latin typeface="Aharoni" pitchFamily="2" charset="-79"/>
                          <a:ea typeface="Times New Roman"/>
                          <a:cs typeface="Aharoni" pitchFamily="2" charset="-79"/>
                        </a:rPr>
                        <a:t>was challenged? 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Aharoni" pitchFamily="2" charset="-79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haroni" pitchFamily="2" charset="-79"/>
                          <a:ea typeface="Times New Roman"/>
                          <a:cs typeface="Aharoni" pitchFamily="2" charset="-79"/>
                        </a:rPr>
                        <a:t>What does that </a:t>
                      </a:r>
                      <a:r>
                        <a:rPr lang="en-US" sz="1600" b="1" dirty="0">
                          <a:latin typeface="Aharoni" pitchFamily="2" charset="-79"/>
                          <a:ea typeface="Times New Roman"/>
                          <a:cs typeface="Aharoni" pitchFamily="2" charset="-79"/>
                        </a:rPr>
                        <a:t>amendment mean</a:t>
                      </a:r>
                      <a:r>
                        <a:rPr lang="en-US" sz="1600" dirty="0">
                          <a:latin typeface="Aharoni" pitchFamily="2" charset="-79"/>
                          <a:ea typeface="Times New Roman"/>
                          <a:cs typeface="Aharoni" pitchFamily="2" charset="-79"/>
                        </a:rPr>
                        <a:t>?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Aharoni" pitchFamily="2" charset="-79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haroni" pitchFamily="2" charset="-79"/>
                          <a:ea typeface="Times New Roman"/>
                          <a:cs typeface="Aharoni" pitchFamily="2" charset="-79"/>
                        </a:rPr>
                        <a:t>Wh</a:t>
                      </a:r>
                      <a:r>
                        <a:rPr lang="en-US" sz="1600" dirty="0" smtClean="0">
                          <a:latin typeface="Aharoni" pitchFamily="2" charset="-79"/>
                          <a:ea typeface="Times New Roman"/>
                          <a:cs typeface="Aharoni" pitchFamily="2" charset="-79"/>
                        </a:rPr>
                        <a:t>at arguments support the</a:t>
                      </a:r>
                      <a:r>
                        <a:rPr lang="en-US" sz="1600" baseline="0" dirty="0" smtClean="0">
                          <a:latin typeface="Aharoni" pitchFamily="2" charset="-79"/>
                          <a:ea typeface="Times New Roman"/>
                          <a:cs typeface="Aharoni" pitchFamily="2" charset="-79"/>
                        </a:rPr>
                        <a:t> students? </a:t>
                      </a:r>
                      <a:endParaRPr lang="en-US" sz="1600" dirty="0">
                        <a:latin typeface="Aharoni" pitchFamily="2" charset="-79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Aharoni" pitchFamily="2" charset="-79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41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haroni" pitchFamily="2" charset="-79"/>
                          <a:ea typeface="Times New Roman"/>
                          <a:cs typeface="Aharoni" pitchFamily="2" charset="-79"/>
                        </a:rPr>
                        <a:t>What was the </a:t>
                      </a:r>
                      <a:r>
                        <a:rPr lang="en-US" sz="1600" b="1" dirty="0">
                          <a:latin typeface="Aharoni" pitchFamily="2" charset="-79"/>
                          <a:ea typeface="Times New Roman"/>
                          <a:cs typeface="Aharoni" pitchFamily="2" charset="-79"/>
                        </a:rPr>
                        <a:t>outcome</a:t>
                      </a:r>
                      <a:r>
                        <a:rPr lang="en-US" sz="1600" dirty="0">
                          <a:latin typeface="Aharoni" pitchFamily="2" charset="-79"/>
                          <a:ea typeface="Times New Roman"/>
                          <a:cs typeface="Aharoni" pitchFamily="2" charset="-79"/>
                        </a:rPr>
                        <a:t> of the case?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Aharoni" pitchFamily="2" charset="-79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Aharoni" pitchFamily="2" charset="-79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95600" y="4876800"/>
            <a:ext cx="5486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haroni" pitchFamily="2" charset="-79"/>
                <a:cs typeface="Aharoni" pitchFamily="2" charset="-79"/>
              </a:rPr>
              <a:t>The Supreme Court decided that school newspapers can be censored for educational purposes. Also, since the school was paying for the paper the editors first amendment rights weren’t as protected.  </a:t>
            </a:r>
            <a:endParaRPr lang="en-US" dirty="0">
              <a:latin typeface="Aharoni" pitchFamily="2" charset="-79"/>
              <a:ea typeface="Times New Roman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436</Words>
  <Application>Microsoft Office PowerPoint</Application>
  <PresentationFormat>On-screen Show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Today’s Objective</vt:lpstr>
      <vt:lpstr>Review: what are the freedoms protected by the First amendment? </vt:lpstr>
      <vt:lpstr>Slide 4</vt:lpstr>
      <vt:lpstr>Slide 5</vt:lpstr>
      <vt:lpstr>Slide 6</vt:lpstr>
      <vt:lpstr>Slide 7</vt:lpstr>
      <vt:lpstr>Slide 8</vt:lpstr>
      <vt:lpstr>Slide 9</vt:lpstr>
      <vt:lpstr>Would you run this story?</vt:lpstr>
      <vt:lpstr>Choose one of the articles to read, write your responses, then share with a partner. </vt:lpstr>
      <vt:lpstr>Written assessment: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Meg</dc:creator>
  <cp:lastModifiedBy>Meg</cp:lastModifiedBy>
  <cp:revision>2</cp:revision>
  <dcterms:created xsi:type="dcterms:W3CDTF">2011-11-15T00:47:50Z</dcterms:created>
  <dcterms:modified xsi:type="dcterms:W3CDTF">2011-11-15T01:37:53Z</dcterms:modified>
</cp:coreProperties>
</file>